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6"/>
  </p:notesMasterIdLst>
  <p:handoutMasterIdLst>
    <p:handoutMasterId r:id="rId27"/>
  </p:handoutMasterIdLst>
  <p:sldIdLst>
    <p:sldId id="668" r:id="rId6"/>
    <p:sldId id="1157" r:id="rId7"/>
    <p:sldId id="1158" r:id="rId8"/>
    <p:sldId id="1159" r:id="rId9"/>
    <p:sldId id="1160" r:id="rId10"/>
    <p:sldId id="1161" r:id="rId11"/>
    <p:sldId id="1162" r:id="rId12"/>
    <p:sldId id="1163" r:id="rId13"/>
    <p:sldId id="1164" r:id="rId14"/>
    <p:sldId id="1165" r:id="rId15"/>
    <p:sldId id="1166" r:id="rId16"/>
    <p:sldId id="1167" r:id="rId17"/>
    <p:sldId id="1168" r:id="rId18"/>
    <p:sldId id="1169" r:id="rId19"/>
    <p:sldId id="1170" r:id="rId20"/>
    <p:sldId id="1171" r:id="rId21"/>
    <p:sldId id="1172" r:id="rId22"/>
    <p:sldId id="1173" r:id="rId23"/>
    <p:sldId id="1174" r:id="rId24"/>
    <p:sldId id="672" r:id="rId25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157"/>
            <p14:sldId id="1158"/>
            <p14:sldId id="1159"/>
            <p14:sldId id="1160"/>
            <p14:sldId id="1161"/>
            <p14:sldId id="1162"/>
            <p14:sldId id="1163"/>
            <p14:sldId id="1164"/>
            <p14:sldId id="1165"/>
            <p14:sldId id="1166"/>
            <p14:sldId id="1167"/>
            <p14:sldId id="1168"/>
            <p14:sldId id="1169"/>
            <p14:sldId id="1170"/>
            <p14:sldId id="1171"/>
            <p14:sldId id="1172"/>
            <p14:sldId id="1173"/>
            <p14:sldId id="1174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38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tableStyles" Target="tableStyle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2015-09-03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1.gif>
</file>

<file path=ppt/media/image12.png>
</file>

<file path=ppt/media/image14.png>
</file>

<file path=ppt/media/image15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2015-09-03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0675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5613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2070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353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698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822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15-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Further Resources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10118797" y="-375718"/>
            <a:ext cx="3715633" cy="10251207"/>
            <a:chOff x="10129097" y="-318075"/>
            <a:chExt cx="2786725" cy="7688405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962776">
              <a:off x="10129097" y="-318075"/>
              <a:ext cx="1715086" cy="196009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962776">
              <a:off x="10487117" y="1588134"/>
              <a:ext cx="1715086" cy="1960098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962776">
              <a:off x="10842717" y="3504022"/>
              <a:ext cx="1715086" cy="1960098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0962776">
              <a:off x="11200736" y="5410232"/>
              <a:ext cx="1715086" cy="1960098"/>
            </a:xfrm>
            <a:prstGeom prst="rect">
              <a:avLst/>
            </a:prstGeom>
          </p:spPr>
        </p:pic>
      </p:grpSp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Youtube</a:t>
            </a:r>
            <a:r>
              <a:rPr lang="en-US" dirty="0" smtClean="0"/>
              <a:t> Channel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buFont typeface="Arial"/>
              <a:buChar char="•"/>
            </a:pPr>
            <a:r>
              <a:rPr lang="en-US" dirty="0" err="1" smtClean="0"/>
              <a:t>ChefConf</a:t>
            </a:r>
            <a:r>
              <a:rPr lang="en-US" dirty="0" smtClean="0"/>
              <a:t> Talks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Training Videos</a:t>
            </a:r>
          </a:p>
        </p:txBody>
      </p:sp>
      <p:sp>
        <p:nvSpPr>
          <p:cNvPr id="3" name="Rectangle 2"/>
          <p:cNvSpPr/>
          <p:nvPr/>
        </p:nvSpPr>
        <p:spPr>
          <a:xfrm>
            <a:off x="550830" y="6424843"/>
            <a:ext cx="868038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/>
              <a:t>https://</a:t>
            </a:r>
            <a:r>
              <a:rPr lang="en-US" sz="3200" dirty="0" err="1"/>
              <a:t>www.youtube.com</a:t>
            </a:r>
            <a:r>
              <a:rPr lang="en-US" sz="3200" dirty="0"/>
              <a:t>/user/</a:t>
            </a:r>
            <a:r>
              <a:rPr lang="en-US" sz="3200" dirty="0" err="1"/>
              <a:t>getchef</a:t>
            </a:r>
            <a:r>
              <a:rPr lang="en-US" sz="3200" dirty="0"/>
              <a:t>/</a:t>
            </a:r>
            <a:r>
              <a:rPr lang="en-US" sz="3200" dirty="0"/>
              <a:t>playlists</a:t>
            </a:r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575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odfight_header.png"/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88" y="6086681"/>
            <a:ext cx="7907867" cy="2540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foodfightshow.org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Food Fight is a bi-weekly podcast for the Chef community. We bring together the smartest people in the Chef community and the broader </a:t>
            </a:r>
            <a:r>
              <a:rPr lang="en-US" dirty="0" err="1"/>
              <a:t>DevOps</a:t>
            </a:r>
            <a:r>
              <a:rPr lang="en-US" dirty="0"/>
              <a:t> world to discuss the thorniest issues in system administration.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9533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 I do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read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watch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listen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attend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 learn more you are going to need more practice and more resources. It takes a village and a couple of web servers.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15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ss-logo.jpg"/>
          <p:cNvPicPr>
            <a:picLocks noChangeAspect="1"/>
          </p:cNvPicPr>
          <p:nvPr/>
        </p:nvPicPr>
        <p:blipFill>
          <a:blip r:embed="rId2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2754" y="0"/>
            <a:ext cx="5473247" cy="9144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theshipshow.com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Ship Show is a twice-monthly podcast, featuring discussion on everything from build engineering to </a:t>
            </a:r>
            <a:r>
              <a:rPr lang="en-US" dirty="0" err="1"/>
              <a:t>devops</a:t>
            </a:r>
            <a:r>
              <a:rPr lang="en-US" dirty="0"/>
              <a:t> to release management, plus interviews, new tools and techniques, and reviews.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775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oodfight_header.png"/>
          <p:cNvPicPr>
            <a:picLocks noChangeAspect="1"/>
          </p:cNvPicPr>
          <p:nvPr/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4188" y="6086681"/>
            <a:ext cx="7907867" cy="2540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foodfightshow.org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Food Fight is a bi-weekly podcast for the Chef community. We bring together the smartest people in the Chef community and the broader </a:t>
            </a:r>
            <a:r>
              <a:rPr lang="en-US" dirty="0" err="1"/>
              <a:t>DevOps</a:t>
            </a:r>
            <a:r>
              <a:rPr lang="en-US" dirty="0"/>
              <a:t> world to discuss the thorniest issues in system administration.</a:t>
            </a:r>
            <a:endParaRPr lang="en-US" dirty="0" smtClean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457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 I do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read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watch</a:t>
            </a:r>
          </a:p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listen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attend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 learn more you are going to need more practice and more resources. It takes a village and a couple of web servers.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866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3981" y="1139681"/>
            <a:ext cx="3064843" cy="23411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 Developers' IRC Meeting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65065"/>
          </a:xfrm>
        </p:spPr>
        <p:txBody>
          <a:bodyPr/>
          <a:lstStyle/>
          <a:p>
            <a:r>
              <a:rPr lang="en-US" dirty="0"/>
              <a:t>Join members of the Chef Community in a meeting for Chef Developers where we’ll discuss the future of the Chef project and other things pertinent to the community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/>
              <a:t>irc.freenode.net#chef-</a:t>
            </a:r>
            <a:r>
              <a:rPr lang="en-US" dirty="0" err="1" smtClean="0"/>
              <a:t>hacking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3942696" y="8451059"/>
            <a:ext cx="8402561" cy="581111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 fontScale="85000" lnSpcReduction="20000"/>
          </a:bodyPr>
          <a:lstStyle/>
          <a:p>
            <a:pPr algn="ctr"/>
            <a:r>
              <a:rPr lang="en-US" sz="3200" dirty="0"/>
              <a:t>https://</a:t>
            </a:r>
            <a:r>
              <a:rPr lang="en-US" sz="3200" dirty="0" err="1"/>
              <a:t>github.com</a:t>
            </a:r>
            <a:r>
              <a:rPr lang="en-US" sz="3200" dirty="0"/>
              <a:t>/chef/chef-community-</a:t>
            </a:r>
            <a:r>
              <a:rPr lang="en-US" sz="3200" dirty="0" err="1"/>
              <a:t>irc</a:t>
            </a:r>
            <a:r>
              <a:rPr lang="en-US" sz="3200" dirty="0"/>
              <a:t>-meetings</a:t>
            </a:r>
            <a:endParaRPr lang="en-US" sz="32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897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 Community Summit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/>
              <a:t>The Chef Community will gather for two days of open space sessions and brainstorm on Chef best practices.</a:t>
            </a:r>
          </a:p>
          <a:p>
            <a:endParaRPr lang="en-US" sz="3200" dirty="0"/>
          </a:p>
          <a:p>
            <a:r>
              <a:rPr lang="en-US" sz="3200" dirty="0"/>
              <a:t>The Chef Community Summit is a facilitated Open Space event. The participants of the summit propose topics, organize an agenda, and discuss and work on the ideas that are most important to the community</a:t>
            </a:r>
            <a:r>
              <a:rPr lang="en-US" sz="3200" dirty="0"/>
              <a:t>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3942696" y="8451059"/>
            <a:ext cx="8402561" cy="581111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 fontScale="85000" lnSpcReduction="20000"/>
          </a:bodyPr>
          <a:lstStyle/>
          <a:p>
            <a:pPr algn="ctr"/>
            <a:r>
              <a:rPr lang="en-US" sz="3200" dirty="0"/>
              <a:t>https://</a:t>
            </a:r>
            <a:r>
              <a:rPr lang="en-US" sz="3200" dirty="0" err="1"/>
              <a:t>www.chef.io</a:t>
            </a:r>
            <a:r>
              <a:rPr lang="en-US" sz="3200" dirty="0"/>
              <a:t>/summit/</a:t>
            </a:r>
            <a:endParaRPr lang="en-US" sz="3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76055">
            <a:off x="12225818" y="459429"/>
            <a:ext cx="3378809" cy="2956460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73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676055">
            <a:off x="12225818" y="459429"/>
            <a:ext cx="3378809" cy="29564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ChefConf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It’s the gathering of hundreds of Chef community members. We get together </a:t>
            </a:r>
            <a:r>
              <a:rPr lang="en-US" sz="3200" dirty="0">
                <a:solidFill>
                  <a:srgbClr val="2E3235"/>
                </a:solidFill>
              </a:rPr>
              <a:t>to learn about the latest and greatest in the industry (both the </a:t>
            </a:r>
            <a:r>
              <a:rPr lang="en-US" sz="3200" dirty="0" err="1">
                <a:solidFill>
                  <a:srgbClr val="2E3235"/>
                </a:solidFill>
              </a:rPr>
              <a:t>hows</a:t>
            </a:r>
            <a:r>
              <a:rPr lang="en-US" sz="3200" dirty="0">
                <a:solidFill>
                  <a:srgbClr val="2E3235"/>
                </a:solidFill>
              </a:rPr>
              <a:t> and the whys), as well as exchange ideas, brainstorm solutions, and give hugs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, which has become the calling card of the </a:t>
            </a:r>
            <a:r>
              <a:rPr lang="en-US" sz="3200" dirty="0" err="1">
                <a:solidFill>
                  <a:schemeClr val="bg1">
                    <a:lumMod val="50000"/>
                  </a:schemeClr>
                </a:solidFill>
              </a:rPr>
              <a:t>DevOps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community, and the Chef community in particular.</a:t>
            </a:r>
          </a:p>
        </p:txBody>
      </p:sp>
      <p:sp>
        <p:nvSpPr>
          <p:cNvPr id="4" name="TextBox 3"/>
          <p:cNvSpPr txBox="1"/>
          <p:nvPr/>
        </p:nvSpPr>
        <p:spPr bwMode="white">
          <a:xfrm>
            <a:off x="3942696" y="8451059"/>
            <a:ext cx="8402561" cy="581111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 fontScale="85000" lnSpcReduction="20000"/>
          </a:bodyPr>
          <a:lstStyle/>
          <a:p>
            <a:pPr algn="ctr"/>
            <a:r>
              <a:rPr lang="en-US" sz="3200" dirty="0"/>
              <a:t>https://</a:t>
            </a:r>
            <a:r>
              <a:rPr lang="en-US" sz="3200" dirty="0" err="1"/>
              <a:t>www.chef.io</a:t>
            </a:r>
            <a:r>
              <a:rPr lang="en-US" sz="3200" dirty="0"/>
              <a:t>/</a:t>
            </a:r>
            <a:r>
              <a:rPr lang="en-US" sz="3200" dirty="0" err="1"/>
              <a:t>chefconf</a:t>
            </a:r>
            <a:r>
              <a:rPr lang="en-US" sz="3200" dirty="0"/>
              <a:t>/</a:t>
            </a:r>
            <a:endParaRPr lang="en-US" sz="3200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756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answer for you?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4567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err="1" smtClean="0"/>
              <a:t>tbd</a:t>
            </a:r>
            <a:endParaRPr lang="en-US" dirty="0"/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30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519953" y="356631"/>
            <a:ext cx="10972800" cy="852712"/>
          </a:xfrm>
          <a:prstGeom prst="rect">
            <a:avLst/>
          </a:prstGeom>
        </p:spPr>
        <p:txBody>
          <a:bodyPr>
            <a:normAutofit fontScale="97500" lnSpcReduction="10000"/>
          </a:bodyPr>
          <a:lstStyle>
            <a:lvl1pPr algn="l" defTabSz="121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867" b="1" kern="1200" cap="none" spc="0" baseline="0" dirty="0" smtClean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 I do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read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watch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listen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attend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 learn more you are going to need more practice and more resources. It takes a village and a couple of web servers.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17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goo.gl</a:t>
            </a:r>
            <a:r>
              <a:rPr lang="en-US" dirty="0"/>
              <a:t>/cExAi1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slides from this workshop.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233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docs.chef.io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7105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a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4161" y="682455"/>
            <a:ext cx="4056888" cy="53190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Learning 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8735873" cy="3346421"/>
          </a:xfrm>
        </p:spPr>
        <p:txBody>
          <a:bodyPr/>
          <a:lstStyle/>
          <a:p>
            <a:r>
              <a:rPr lang="en-US" dirty="0"/>
              <a:t>A Guide to Configuration Management and Automation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390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Customizing 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4" y="3506118"/>
            <a:ext cx="8824997" cy="3346421"/>
          </a:xfrm>
        </p:spPr>
        <p:txBody>
          <a:bodyPr/>
          <a:lstStyle/>
          <a:p>
            <a:r>
              <a:rPr lang="en-US" dirty="0"/>
              <a:t>Getting the Most Out of Your Infrastructure Automation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9674" y="830222"/>
            <a:ext cx="3844847" cy="5018913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711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learnchef.com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Activity focused learning for those new to Chef.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388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 I do now?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Provide you with resources that you can read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watch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listen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Provide you with resources that you can attend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To learn more you are going to need more practice and more resources. It takes a village and a couple of web servers.</a:t>
            </a:r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580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7bb5d761-a2ea-4873-95f7-7a6658fb3ef0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15218</TotalTime>
  <Words>745</Words>
  <Application>Microsoft Office PowerPoint</Application>
  <PresentationFormat>Custom</PresentationFormat>
  <Paragraphs>109</Paragraphs>
  <Slides>20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Courier New</vt:lpstr>
      <vt:lpstr>Gill Sans MT</vt:lpstr>
      <vt:lpstr>Inconsolata</vt:lpstr>
      <vt:lpstr>Wingdings</vt:lpstr>
      <vt:lpstr>ChefDk3.2Template</vt:lpstr>
      <vt:lpstr>Further Resources</vt:lpstr>
      <vt:lpstr>Objectives</vt:lpstr>
      <vt:lpstr>What do I do now?</vt:lpstr>
      <vt:lpstr>https://goo.gl/cExAi1</vt:lpstr>
      <vt:lpstr>docs.chef.io</vt:lpstr>
      <vt:lpstr>Learning Chef</vt:lpstr>
      <vt:lpstr>Customizing Chef</vt:lpstr>
      <vt:lpstr>learnchef.com</vt:lpstr>
      <vt:lpstr>What do I do now?</vt:lpstr>
      <vt:lpstr>Youtube Channel</vt:lpstr>
      <vt:lpstr>foodfightshow.org</vt:lpstr>
      <vt:lpstr>What do I do now?</vt:lpstr>
      <vt:lpstr>theshipshow.com</vt:lpstr>
      <vt:lpstr>foodfightshow.org</vt:lpstr>
      <vt:lpstr>What do I do now?</vt:lpstr>
      <vt:lpstr>Chef Developers' IRC Meeting</vt:lpstr>
      <vt:lpstr>Chef Community Summit</vt:lpstr>
      <vt:lpstr>ChefConf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1947</cp:revision>
  <cp:lastPrinted>2015-02-07T23:49:10Z</cp:lastPrinted>
  <dcterms:created xsi:type="dcterms:W3CDTF">2012-09-13T17:36:07Z</dcterms:created>
  <dcterms:modified xsi:type="dcterms:W3CDTF">2015-09-03T21:30:55Z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